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660" r:id="rId2"/>
  </p:sldMasterIdLst>
  <p:sldIdLst>
    <p:sldId id="274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79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3" r:id="rId19"/>
    <p:sldId id="272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23293-88D0-1F72-0A9D-B6781037A4C9}" v="65" dt="2021-08-01T17:47:29.394"/>
    <p1510:client id="{3534939B-2267-0D24-F053-9F87A677B227}" v="421" dt="2021-08-01T17:36:12.700"/>
    <p1510:client id="{3A3C5E58-738B-C6D2-F1CE-2649AC75C42A}" v="75" dt="2021-08-01T13:14:09.197"/>
    <p1510:client id="{4A7E0FC8-9492-417F-A90E-666EFDDE4767}" v="1160" dt="2021-08-01T13:05:32.176"/>
    <p1510:client id="{624034AA-DD3A-DEF8-FC63-373FEC3EDC8A}" v="4688" dt="2021-08-01T17:46:31.571"/>
    <p1510:client id="{7D0D9F97-29F6-FFA4-B8C7-A74885CAF9FA}" v="171" dt="2021-08-01T17:05:30.118"/>
    <p1510:client id="{8F9FA806-9374-F783-0A9E-9FB31650CFB3}" v="36" dt="2021-08-01T14:12:42.659"/>
    <p1510:client id="{9CB29F1F-C40F-FD1F-F556-34BE367EB0C6}" v="10" dt="2021-08-01T16:30:15.165"/>
    <p1510:client id="{F6D1D8FE-49FC-BD4C-BDDE-CE2911C09E30}" v="2" dt="2021-08-01T14:38:56.352"/>
    <p1510:client id="{FFC37979-AD3A-4A1B-ADDC-6498186C8EC5}" v="3" dt="2021-08-01T16:27:17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F4FA78-F3AD-42BF-A8D3-A9D49371C72D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D31546B-A4BC-46CE-BF09-EDDA44B7720B}">
      <dgm:prSet/>
      <dgm:spPr/>
      <dgm:t>
        <a:bodyPr/>
        <a:lstStyle/>
        <a:p>
          <a:r>
            <a:rPr lang="en-US"/>
            <a:t>It was observed that the plots showed a linear trend.</a:t>
          </a:r>
        </a:p>
      </dgm:t>
    </dgm:pt>
    <dgm:pt modelId="{4333E7A2-1F96-4C8D-A57D-EDC6A78916F8}" type="parTrans" cxnId="{43C95C7A-3777-4CC1-8415-AC520531E74C}">
      <dgm:prSet/>
      <dgm:spPr/>
      <dgm:t>
        <a:bodyPr/>
        <a:lstStyle/>
        <a:p>
          <a:endParaRPr lang="en-US"/>
        </a:p>
      </dgm:t>
    </dgm:pt>
    <dgm:pt modelId="{B3E20897-7597-4632-BB4B-3B8FD025BA6A}" type="sibTrans" cxnId="{43C95C7A-3777-4CC1-8415-AC520531E74C}">
      <dgm:prSet/>
      <dgm:spPr/>
      <dgm:t>
        <a:bodyPr/>
        <a:lstStyle/>
        <a:p>
          <a:endParaRPr lang="en-US"/>
        </a:p>
      </dgm:t>
    </dgm:pt>
    <dgm:pt modelId="{D95A838A-8F4E-4342-B4E4-9D5B02465076}">
      <dgm:prSet/>
      <dgm:spPr/>
      <dgm:t>
        <a:bodyPr/>
        <a:lstStyle/>
        <a:p>
          <a:r>
            <a:rPr lang="en-US"/>
            <a:t>We inferred that the units were directly proportional to the date(time lapsed)</a:t>
          </a:r>
        </a:p>
      </dgm:t>
    </dgm:pt>
    <dgm:pt modelId="{2E6ABBBC-0958-4D67-ACBA-3F20F7C5A435}" type="parTrans" cxnId="{28BB2DB5-2524-4E87-82AF-3793887C3414}">
      <dgm:prSet/>
      <dgm:spPr/>
      <dgm:t>
        <a:bodyPr/>
        <a:lstStyle/>
        <a:p>
          <a:endParaRPr lang="en-US"/>
        </a:p>
      </dgm:t>
    </dgm:pt>
    <dgm:pt modelId="{035C373C-ADD7-4A23-9B34-E17B58282B16}" type="sibTrans" cxnId="{28BB2DB5-2524-4E87-82AF-3793887C3414}">
      <dgm:prSet/>
      <dgm:spPr/>
      <dgm:t>
        <a:bodyPr/>
        <a:lstStyle/>
        <a:p>
          <a:endParaRPr lang="en-US"/>
        </a:p>
      </dgm:t>
    </dgm:pt>
    <dgm:pt modelId="{9FB9F400-B6FE-4830-9E8B-4379482BC8B1}">
      <dgm:prSet phldr="0"/>
      <dgm:spPr/>
      <dgm:t>
        <a:bodyPr/>
        <a:lstStyle/>
        <a:p>
          <a:pPr rtl="0"/>
          <a:r>
            <a:rPr lang="en-US">
              <a:latin typeface="Sitka Banner"/>
            </a:rPr>
            <a:t>However, there were some flat intervals where we assumed that the machine was idle.</a:t>
          </a:r>
        </a:p>
      </dgm:t>
    </dgm:pt>
    <dgm:pt modelId="{7E8B5425-3D13-4887-AB57-A85218612659}" type="parTrans" cxnId="{5E87FE2C-BD55-4AF3-9898-E1F7F2A3A040}">
      <dgm:prSet/>
      <dgm:spPr/>
    </dgm:pt>
    <dgm:pt modelId="{B4AFB99F-BFF7-48AF-A9F3-02E77E2B71F0}" type="sibTrans" cxnId="{5E87FE2C-BD55-4AF3-9898-E1F7F2A3A040}">
      <dgm:prSet/>
      <dgm:spPr/>
    </dgm:pt>
    <dgm:pt modelId="{9DF16391-D0DF-4698-B5D1-5D9B79D59A1D}" type="pres">
      <dgm:prSet presAssocID="{26F4FA78-F3AD-42BF-A8D3-A9D49371C72D}" presName="Name0" presStyleCnt="0">
        <dgm:presLayoutVars>
          <dgm:dir/>
          <dgm:animLvl val="lvl"/>
          <dgm:resizeHandles val="exact"/>
        </dgm:presLayoutVars>
      </dgm:prSet>
      <dgm:spPr/>
    </dgm:pt>
    <dgm:pt modelId="{2C5B8F1C-6FCE-4E5C-B008-C587EE843CDB}" type="pres">
      <dgm:prSet presAssocID="{9FB9F400-B6FE-4830-9E8B-4379482BC8B1}" presName="boxAndChildren" presStyleCnt="0"/>
      <dgm:spPr/>
    </dgm:pt>
    <dgm:pt modelId="{BA2CE2A1-D8CA-408F-8766-FEB72F80913A}" type="pres">
      <dgm:prSet presAssocID="{9FB9F400-B6FE-4830-9E8B-4379482BC8B1}" presName="parentTextBox" presStyleLbl="node1" presStyleIdx="0" presStyleCnt="3"/>
      <dgm:spPr/>
    </dgm:pt>
    <dgm:pt modelId="{2247D69E-405A-4243-9697-22E068624F26}" type="pres">
      <dgm:prSet presAssocID="{035C373C-ADD7-4A23-9B34-E17B58282B16}" presName="sp" presStyleCnt="0"/>
      <dgm:spPr/>
    </dgm:pt>
    <dgm:pt modelId="{25631A31-18AD-490F-A47F-F3FF1DAAE052}" type="pres">
      <dgm:prSet presAssocID="{D95A838A-8F4E-4342-B4E4-9D5B02465076}" presName="arrowAndChildren" presStyleCnt="0"/>
      <dgm:spPr/>
    </dgm:pt>
    <dgm:pt modelId="{C3AAFBBA-94F9-470A-BD75-0BF3922FDA19}" type="pres">
      <dgm:prSet presAssocID="{D95A838A-8F4E-4342-B4E4-9D5B02465076}" presName="parentTextArrow" presStyleLbl="node1" presStyleIdx="1" presStyleCnt="3"/>
      <dgm:spPr/>
    </dgm:pt>
    <dgm:pt modelId="{A33D22AC-6FA3-4D07-8C0E-6311F1CDAA3E}" type="pres">
      <dgm:prSet presAssocID="{B3E20897-7597-4632-BB4B-3B8FD025BA6A}" presName="sp" presStyleCnt="0"/>
      <dgm:spPr/>
    </dgm:pt>
    <dgm:pt modelId="{46173FBB-59AD-4D9F-98C6-9ADE9B491329}" type="pres">
      <dgm:prSet presAssocID="{7D31546B-A4BC-46CE-BF09-EDDA44B7720B}" presName="arrowAndChildren" presStyleCnt="0"/>
      <dgm:spPr/>
    </dgm:pt>
    <dgm:pt modelId="{5E4EF72F-85D9-4504-ADB8-509E56A57C6F}" type="pres">
      <dgm:prSet presAssocID="{7D31546B-A4BC-46CE-BF09-EDDA44B7720B}" presName="parentTextArrow" presStyleLbl="node1" presStyleIdx="2" presStyleCnt="3"/>
      <dgm:spPr/>
    </dgm:pt>
  </dgm:ptLst>
  <dgm:cxnLst>
    <dgm:cxn modelId="{5E87FE2C-BD55-4AF3-9898-E1F7F2A3A040}" srcId="{26F4FA78-F3AD-42BF-A8D3-A9D49371C72D}" destId="{9FB9F400-B6FE-4830-9E8B-4379482BC8B1}" srcOrd="2" destOrd="0" parTransId="{7E8B5425-3D13-4887-AB57-A85218612659}" sibTransId="{B4AFB99F-BFF7-48AF-A9F3-02E77E2B71F0}"/>
    <dgm:cxn modelId="{19DD453D-F318-42A0-B88E-27D0F63702EB}" type="presOf" srcId="{7D31546B-A4BC-46CE-BF09-EDDA44B7720B}" destId="{5E4EF72F-85D9-4504-ADB8-509E56A57C6F}" srcOrd="0" destOrd="0" presId="urn:microsoft.com/office/officeart/2005/8/layout/process4"/>
    <dgm:cxn modelId="{CFCB985F-04EE-4432-B499-036618F40A2F}" type="presOf" srcId="{9FB9F400-B6FE-4830-9E8B-4379482BC8B1}" destId="{BA2CE2A1-D8CA-408F-8766-FEB72F80913A}" srcOrd="0" destOrd="0" presId="urn:microsoft.com/office/officeart/2005/8/layout/process4"/>
    <dgm:cxn modelId="{43C95C7A-3777-4CC1-8415-AC520531E74C}" srcId="{26F4FA78-F3AD-42BF-A8D3-A9D49371C72D}" destId="{7D31546B-A4BC-46CE-BF09-EDDA44B7720B}" srcOrd="0" destOrd="0" parTransId="{4333E7A2-1F96-4C8D-A57D-EDC6A78916F8}" sibTransId="{B3E20897-7597-4632-BB4B-3B8FD025BA6A}"/>
    <dgm:cxn modelId="{CC06DE82-4870-4DD0-9914-797EC80FAB1F}" type="presOf" srcId="{26F4FA78-F3AD-42BF-A8D3-A9D49371C72D}" destId="{9DF16391-D0DF-4698-B5D1-5D9B79D59A1D}" srcOrd="0" destOrd="0" presId="urn:microsoft.com/office/officeart/2005/8/layout/process4"/>
    <dgm:cxn modelId="{28BB2DB5-2524-4E87-82AF-3793887C3414}" srcId="{26F4FA78-F3AD-42BF-A8D3-A9D49371C72D}" destId="{D95A838A-8F4E-4342-B4E4-9D5B02465076}" srcOrd="1" destOrd="0" parTransId="{2E6ABBBC-0958-4D67-ACBA-3F20F7C5A435}" sibTransId="{035C373C-ADD7-4A23-9B34-E17B58282B16}"/>
    <dgm:cxn modelId="{4A81A6EE-5A71-4F6A-8844-30A961BDBE8A}" type="presOf" srcId="{D95A838A-8F4E-4342-B4E4-9D5B02465076}" destId="{C3AAFBBA-94F9-470A-BD75-0BF3922FDA19}" srcOrd="0" destOrd="0" presId="urn:microsoft.com/office/officeart/2005/8/layout/process4"/>
    <dgm:cxn modelId="{806485D0-D566-4862-9866-42CCAAC2AAC5}" type="presParOf" srcId="{9DF16391-D0DF-4698-B5D1-5D9B79D59A1D}" destId="{2C5B8F1C-6FCE-4E5C-B008-C587EE843CDB}" srcOrd="0" destOrd="0" presId="urn:microsoft.com/office/officeart/2005/8/layout/process4"/>
    <dgm:cxn modelId="{E1FC7986-E374-4257-B892-21B8155AEB77}" type="presParOf" srcId="{2C5B8F1C-6FCE-4E5C-B008-C587EE843CDB}" destId="{BA2CE2A1-D8CA-408F-8766-FEB72F80913A}" srcOrd="0" destOrd="0" presId="urn:microsoft.com/office/officeart/2005/8/layout/process4"/>
    <dgm:cxn modelId="{A9C71BA3-1CAC-440E-ACBD-61F89F735D1E}" type="presParOf" srcId="{9DF16391-D0DF-4698-B5D1-5D9B79D59A1D}" destId="{2247D69E-405A-4243-9697-22E068624F26}" srcOrd="1" destOrd="0" presId="urn:microsoft.com/office/officeart/2005/8/layout/process4"/>
    <dgm:cxn modelId="{A9AB63BC-63DA-4F31-B179-9F52CF96CC0C}" type="presParOf" srcId="{9DF16391-D0DF-4698-B5D1-5D9B79D59A1D}" destId="{25631A31-18AD-490F-A47F-F3FF1DAAE052}" srcOrd="2" destOrd="0" presId="urn:microsoft.com/office/officeart/2005/8/layout/process4"/>
    <dgm:cxn modelId="{F4C2CAC0-A9E8-47A5-91B3-1F57ECD0E031}" type="presParOf" srcId="{25631A31-18AD-490F-A47F-F3FF1DAAE052}" destId="{C3AAFBBA-94F9-470A-BD75-0BF3922FDA19}" srcOrd="0" destOrd="0" presId="urn:microsoft.com/office/officeart/2005/8/layout/process4"/>
    <dgm:cxn modelId="{7DC43983-8CDE-4B14-B870-76A869C46161}" type="presParOf" srcId="{9DF16391-D0DF-4698-B5D1-5D9B79D59A1D}" destId="{A33D22AC-6FA3-4D07-8C0E-6311F1CDAA3E}" srcOrd="3" destOrd="0" presId="urn:microsoft.com/office/officeart/2005/8/layout/process4"/>
    <dgm:cxn modelId="{2785FB70-CD79-49FE-AE22-B8BF1BABD6B7}" type="presParOf" srcId="{9DF16391-D0DF-4698-B5D1-5D9B79D59A1D}" destId="{46173FBB-59AD-4D9F-98C6-9ADE9B491329}" srcOrd="4" destOrd="0" presId="urn:microsoft.com/office/officeart/2005/8/layout/process4"/>
    <dgm:cxn modelId="{0869063D-42C2-4B34-A856-E4283DF5A48F}" type="presParOf" srcId="{46173FBB-59AD-4D9F-98C6-9ADE9B491329}" destId="{5E4EF72F-85D9-4504-ADB8-509E56A57C6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EE03D1-86F4-4ED2-9660-C0FE6B25815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FAC862F-6961-40D5-9C64-EE79967528E7}">
      <dgm:prSet/>
      <dgm:spPr/>
      <dgm:t>
        <a:bodyPr/>
        <a:lstStyle/>
        <a:p>
          <a:r>
            <a:rPr lang="en-US"/>
            <a:t>Does not deal with continuous data</a:t>
          </a:r>
        </a:p>
      </dgm:t>
    </dgm:pt>
    <dgm:pt modelId="{42212133-1767-4EFD-8098-DD5FD071B2F3}" type="parTrans" cxnId="{2AFB136E-C012-49DD-BEA1-FB4BB5F8853A}">
      <dgm:prSet/>
      <dgm:spPr/>
      <dgm:t>
        <a:bodyPr/>
        <a:lstStyle/>
        <a:p>
          <a:endParaRPr lang="en-US"/>
        </a:p>
      </dgm:t>
    </dgm:pt>
    <dgm:pt modelId="{BB11713C-49F7-4F39-A238-F99630A718D1}" type="sibTrans" cxnId="{2AFB136E-C012-49DD-BEA1-FB4BB5F8853A}">
      <dgm:prSet/>
      <dgm:spPr/>
      <dgm:t>
        <a:bodyPr/>
        <a:lstStyle/>
        <a:p>
          <a:endParaRPr lang="en-US"/>
        </a:p>
      </dgm:t>
    </dgm:pt>
    <dgm:pt modelId="{A2680EEA-9F2F-41EE-A71C-77B0E898937E}">
      <dgm:prSet/>
      <dgm:spPr/>
      <dgm:t>
        <a:bodyPr/>
        <a:lstStyle/>
        <a:p>
          <a:r>
            <a:rPr lang="en-US"/>
            <a:t>The usage of the machine might not be in periodic intervals.</a:t>
          </a:r>
        </a:p>
      </dgm:t>
    </dgm:pt>
    <dgm:pt modelId="{B26C193E-2C0B-4212-8583-577AA97BABAF}" type="parTrans" cxnId="{1215DC5E-174D-4EE8-AE93-A0D29A60A107}">
      <dgm:prSet/>
      <dgm:spPr/>
      <dgm:t>
        <a:bodyPr/>
        <a:lstStyle/>
        <a:p>
          <a:endParaRPr lang="en-US"/>
        </a:p>
      </dgm:t>
    </dgm:pt>
    <dgm:pt modelId="{71EA067E-9A19-41C9-913A-7CC0EA7AD6B1}" type="sibTrans" cxnId="{1215DC5E-174D-4EE8-AE93-A0D29A60A107}">
      <dgm:prSet/>
      <dgm:spPr/>
      <dgm:t>
        <a:bodyPr/>
        <a:lstStyle/>
        <a:p>
          <a:endParaRPr lang="en-US"/>
        </a:p>
      </dgm:t>
    </dgm:pt>
    <dgm:pt modelId="{08A8D765-762F-4DE8-9C91-35A61FADA788}">
      <dgm:prSet/>
      <dgm:spPr/>
      <dgm:t>
        <a:bodyPr/>
        <a:lstStyle/>
        <a:p>
          <a:r>
            <a:rPr lang="en-US"/>
            <a:t>Irregular usage of machine, non-uniform idling time and running time can lead to bad results</a:t>
          </a:r>
        </a:p>
      </dgm:t>
    </dgm:pt>
    <dgm:pt modelId="{355AA382-0D41-4070-9578-F26326642A52}" type="parTrans" cxnId="{5AC2B258-BD00-42F8-B0E0-857BC633BEF3}">
      <dgm:prSet/>
      <dgm:spPr/>
      <dgm:t>
        <a:bodyPr/>
        <a:lstStyle/>
        <a:p>
          <a:endParaRPr lang="en-US"/>
        </a:p>
      </dgm:t>
    </dgm:pt>
    <dgm:pt modelId="{C216AACF-A187-49F5-8C15-E14DD68D5993}" type="sibTrans" cxnId="{5AC2B258-BD00-42F8-B0E0-857BC633BEF3}">
      <dgm:prSet/>
      <dgm:spPr/>
      <dgm:t>
        <a:bodyPr/>
        <a:lstStyle/>
        <a:p>
          <a:endParaRPr lang="en-US"/>
        </a:p>
      </dgm:t>
    </dgm:pt>
    <dgm:pt modelId="{71E906BC-131B-4B95-997C-93A50801FC26}">
      <dgm:prSet/>
      <dgm:spPr/>
      <dgm:t>
        <a:bodyPr/>
        <a:lstStyle/>
        <a:p>
          <a:r>
            <a:rPr lang="en-US"/>
            <a:t>Better to have the output in the form of number of running hours until failure</a:t>
          </a:r>
        </a:p>
      </dgm:t>
    </dgm:pt>
    <dgm:pt modelId="{89139237-44CF-4AA8-B5C2-49CCC558B756}" type="parTrans" cxnId="{B3B6A553-3CAC-4AE6-AD09-5CAD2D1008C8}">
      <dgm:prSet/>
      <dgm:spPr/>
      <dgm:t>
        <a:bodyPr/>
        <a:lstStyle/>
        <a:p>
          <a:endParaRPr lang="en-US"/>
        </a:p>
      </dgm:t>
    </dgm:pt>
    <dgm:pt modelId="{20D31162-3A08-46F9-86AF-BE7D8C991970}" type="sibTrans" cxnId="{B3B6A553-3CAC-4AE6-AD09-5CAD2D1008C8}">
      <dgm:prSet/>
      <dgm:spPr/>
      <dgm:t>
        <a:bodyPr/>
        <a:lstStyle/>
        <a:p>
          <a:endParaRPr lang="en-US"/>
        </a:p>
      </dgm:t>
    </dgm:pt>
    <dgm:pt modelId="{532F33E6-F8F9-46FC-BBF5-9645A652C8DD}" type="pres">
      <dgm:prSet presAssocID="{33EE03D1-86F4-4ED2-9660-C0FE6B258159}" presName="vert0" presStyleCnt="0">
        <dgm:presLayoutVars>
          <dgm:dir/>
          <dgm:animOne val="branch"/>
          <dgm:animLvl val="lvl"/>
        </dgm:presLayoutVars>
      </dgm:prSet>
      <dgm:spPr/>
    </dgm:pt>
    <dgm:pt modelId="{E53DD5AD-768F-41FD-AD0B-A1BE32FA7AF8}" type="pres">
      <dgm:prSet presAssocID="{7FAC862F-6961-40D5-9C64-EE79967528E7}" presName="thickLine" presStyleLbl="alignNode1" presStyleIdx="0" presStyleCnt="4"/>
      <dgm:spPr/>
    </dgm:pt>
    <dgm:pt modelId="{B390C44D-E2AA-4206-87E1-C55376A5A602}" type="pres">
      <dgm:prSet presAssocID="{7FAC862F-6961-40D5-9C64-EE79967528E7}" presName="horz1" presStyleCnt="0"/>
      <dgm:spPr/>
    </dgm:pt>
    <dgm:pt modelId="{32938A0D-BA86-4459-96FA-9CDB97CECAEF}" type="pres">
      <dgm:prSet presAssocID="{7FAC862F-6961-40D5-9C64-EE79967528E7}" presName="tx1" presStyleLbl="revTx" presStyleIdx="0" presStyleCnt="4"/>
      <dgm:spPr/>
    </dgm:pt>
    <dgm:pt modelId="{732AA5B5-BA85-492A-A54B-3F825C791373}" type="pres">
      <dgm:prSet presAssocID="{7FAC862F-6961-40D5-9C64-EE79967528E7}" presName="vert1" presStyleCnt="0"/>
      <dgm:spPr/>
    </dgm:pt>
    <dgm:pt modelId="{33CBFFC1-5D47-4984-B423-F72D5919D92E}" type="pres">
      <dgm:prSet presAssocID="{A2680EEA-9F2F-41EE-A71C-77B0E898937E}" presName="thickLine" presStyleLbl="alignNode1" presStyleIdx="1" presStyleCnt="4"/>
      <dgm:spPr/>
    </dgm:pt>
    <dgm:pt modelId="{2B804BF6-A6FE-493E-BB55-F5BF297F116B}" type="pres">
      <dgm:prSet presAssocID="{A2680EEA-9F2F-41EE-A71C-77B0E898937E}" presName="horz1" presStyleCnt="0"/>
      <dgm:spPr/>
    </dgm:pt>
    <dgm:pt modelId="{5C6E59DE-6861-4447-AAE1-0A52B93DD2DA}" type="pres">
      <dgm:prSet presAssocID="{A2680EEA-9F2F-41EE-A71C-77B0E898937E}" presName="tx1" presStyleLbl="revTx" presStyleIdx="1" presStyleCnt="4"/>
      <dgm:spPr/>
    </dgm:pt>
    <dgm:pt modelId="{D0760426-82C6-414C-BA6E-9563838B80A8}" type="pres">
      <dgm:prSet presAssocID="{A2680EEA-9F2F-41EE-A71C-77B0E898937E}" presName="vert1" presStyleCnt="0"/>
      <dgm:spPr/>
    </dgm:pt>
    <dgm:pt modelId="{DA9502CF-98DF-4E54-8C23-7E30B0D6301D}" type="pres">
      <dgm:prSet presAssocID="{08A8D765-762F-4DE8-9C91-35A61FADA788}" presName="thickLine" presStyleLbl="alignNode1" presStyleIdx="2" presStyleCnt="4"/>
      <dgm:spPr/>
    </dgm:pt>
    <dgm:pt modelId="{751EC6D3-E7D2-417A-8C0E-41F11F60F508}" type="pres">
      <dgm:prSet presAssocID="{08A8D765-762F-4DE8-9C91-35A61FADA788}" presName="horz1" presStyleCnt="0"/>
      <dgm:spPr/>
    </dgm:pt>
    <dgm:pt modelId="{ED5AD424-BBD4-4869-9B97-283AD835FDC5}" type="pres">
      <dgm:prSet presAssocID="{08A8D765-762F-4DE8-9C91-35A61FADA788}" presName="tx1" presStyleLbl="revTx" presStyleIdx="2" presStyleCnt="4"/>
      <dgm:spPr/>
    </dgm:pt>
    <dgm:pt modelId="{BA0E86B0-CD28-482A-8BAE-6D9C9AFEE483}" type="pres">
      <dgm:prSet presAssocID="{08A8D765-762F-4DE8-9C91-35A61FADA788}" presName="vert1" presStyleCnt="0"/>
      <dgm:spPr/>
    </dgm:pt>
    <dgm:pt modelId="{02630940-1840-4E2B-9066-D019157CEC8C}" type="pres">
      <dgm:prSet presAssocID="{71E906BC-131B-4B95-997C-93A50801FC26}" presName="thickLine" presStyleLbl="alignNode1" presStyleIdx="3" presStyleCnt="4"/>
      <dgm:spPr/>
    </dgm:pt>
    <dgm:pt modelId="{AB41B6CE-F358-421A-BEB7-76C2BB42E855}" type="pres">
      <dgm:prSet presAssocID="{71E906BC-131B-4B95-997C-93A50801FC26}" presName="horz1" presStyleCnt="0"/>
      <dgm:spPr/>
    </dgm:pt>
    <dgm:pt modelId="{05159255-DBB6-4D61-966D-84C4F8A1CA62}" type="pres">
      <dgm:prSet presAssocID="{71E906BC-131B-4B95-997C-93A50801FC26}" presName="tx1" presStyleLbl="revTx" presStyleIdx="3" presStyleCnt="4"/>
      <dgm:spPr/>
    </dgm:pt>
    <dgm:pt modelId="{FA8F30F6-8954-488B-8F44-543FD9553E37}" type="pres">
      <dgm:prSet presAssocID="{71E906BC-131B-4B95-997C-93A50801FC26}" presName="vert1" presStyleCnt="0"/>
      <dgm:spPr/>
    </dgm:pt>
  </dgm:ptLst>
  <dgm:cxnLst>
    <dgm:cxn modelId="{BDAFE62D-B25A-481A-9B5D-687AF83246C4}" type="presOf" srcId="{7FAC862F-6961-40D5-9C64-EE79967528E7}" destId="{32938A0D-BA86-4459-96FA-9CDB97CECAEF}" srcOrd="0" destOrd="0" presId="urn:microsoft.com/office/officeart/2008/layout/LinedList"/>
    <dgm:cxn modelId="{1215DC5E-174D-4EE8-AE93-A0D29A60A107}" srcId="{33EE03D1-86F4-4ED2-9660-C0FE6B258159}" destId="{A2680EEA-9F2F-41EE-A71C-77B0E898937E}" srcOrd="1" destOrd="0" parTransId="{B26C193E-2C0B-4212-8583-577AA97BABAF}" sibTransId="{71EA067E-9A19-41C9-913A-7CC0EA7AD6B1}"/>
    <dgm:cxn modelId="{E02D3C65-2630-418C-AE71-3C2B05486EB3}" type="presOf" srcId="{33EE03D1-86F4-4ED2-9660-C0FE6B258159}" destId="{532F33E6-F8F9-46FC-BBF5-9645A652C8DD}" srcOrd="0" destOrd="0" presId="urn:microsoft.com/office/officeart/2008/layout/LinedList"/>
    <dgm:cxn modelId="{2AFB136E-C012-49DD-BEA1-FB4BB5F8853A}" srcId="{33EE03D1-86F4-4ED2-9660-C0FE6B258159}" destId="{7FAC862F-6961-40D5-9C64-EE79967528E7}" srcOrd="0" destOrd="0" parTransId="{42212133-1767-4EFD-8098-DD5FD071B2F3}" sibTransId="{BB11713C-49F7-4F39-A238-F99630A718D1}"/>
    <dgm:cxn modelId="{F400B74F-867F-40CF-AF9E-75ADD790E703}" type="presOf" srcId="{08A8D765-762F-4DE8-9C91-35A61FADA788}" destId="{ED5AD424-BBD4-4869-9B97-283AD835FDC5}" srcOrd="0" destOrd="0" presId="urn:microsoft.com/office/officeart/2008/layout/LinedList"/>
    <dgm:cxn modelId="{B3B6A553-3CAC-4AE6-AD09-5CAD2D1008C8}" srcId="{33EE03D1-86F4-4ED2-9660-C0FE6B258159}" destId="{71E906BC-131B-4B95-997C-93A50801FC26}" srcOrd="3" destOrd="0" parTransId="{89139237-44CF-4AA8-B5C2-49CCC558B756}" sibTransId="{20D31162-3A08-46F9-86AF-BE7D8C991970}"/>
    <dgm:cxn modelId="{5AC2B258-BD00-42F8-B0E0-857BC633BEF3}" srcId="{33EE03D1-86F4-4ED2-9660-C0FE6B258159}" destId="{08A8D765-762F-4DE8-9C91-35A61FADA788}" srcOrd="2" destOrd="0" parTransId="{355AA382-0D41-4070-9578-F26326642A52}" sibTransId="{C216AACF-A187-49F5-8C15-E14DD68D5993}"/>
    <dgm:cxn modelId="{5327509E-938E-499B-AF24-7AF24B8C6CCB}" type="presOf" srcId="{71E906BC-131B-4B95-997C-93A50801FC26}" destId="{05159255-DBB6-4D61-966D-84C4F8A1CA62}" srcOrd="0" destOrd="0" presId="urn:microsoft.com/office/officeart/2008/layout/LinedList"/>
    <dgm:cxn modelId="{C49D86E9-9A92-4AD9-8D34-07869725D24E}" type="presOf" srcId="{A2680EEA-9F2F-41EE-A71C-77B0E898937E}" destId="{5C6E59DE-6861-4447-AAE1-0A52B93DD2DA}" srcOrd="0" destOrd="0" presId="urn:microsoft.com/office/officeart/2008/layout/LinedList"/>
    <dgm:cxn modelId="{8402B33E-B271-47FF-AE4E-4EE0F6EA0421}" type="presParOf" srcId="{532F33E6-F8F9-46FC-BBF5-9645A652C8DD}" destId="{E53DD5AD-768F-41FD-AD0B-A1BE32FA7AF8}" srcOrd="0" destOrd="0" presId="urn:microsoft.com/office/officeart/2008/layout/LinedList"/>
    <dgm:cxn modelId="{30E50816-69E4-4DDE-9253-E9A18917F964}" type="presParOf" srcId="{532F33E6-F8F9-46FC-BBF5-9645A652C8DD}" destId="{B390C44D-E2AA-4206-87E1-C55376A5A602}" srcOrd="1" destOrd="0" presId="urn:microsoft.com/office/officeart/2008/layout/LinedList"/>
    <dgm:cxn modelId="{146EA611-F275-4C6D-806D-BBFD6F3230A1}" type="presParOf" srcId="{B390C44D-E2AA-4206-87E1-C55376A5A602}" destId="{32938A0D-BA86-4459-96FA-9CDB97CECAEF}" srcOrd="0" destOrd="0" presId="urn:microsoft.com/office/officeart/2008/layout/LinedList"/>
    <dgm:cxn modelId="{1E2F237F-E20D-4BC7-9706-5926C00A52D6}" type="presParOf" srcId="{B390C44D-E2AA-4206-87E1-C55376A5A602}" destId="{732AA5B5-BA85-492A-A54B-3F825C791373}" srcOrd="1" destOrd="0" presId="urn:microsoft.com/office/officeart/2008/layout/LinedList"/>
    <dgm:cxn modelId="{44CE382D-775B-4C70-8B3A-8DA8D56B9A97}" type="presParOf" srcId="{532F33E6-F8F9-46FC-BBF5-9645A652C8DD}" destId="{33CBFFC1-5D47-4984-B423-F72D5919D92E}" srcOrd="2" destOrd="0" presId="urn:microsoft.com/office/officeart/2008/layout/LinedList"/>
    <dgm:cxn modelId="{7631595F-23D8-4A5F-8F44-1D4C899CBC9C}" type="presParOf" srcId="{532F33E6-F8F9-46FC-BBF5-9645A652C8DD}" destId="{2B804BF6-A6FE-493E-BB55-F5BF297F116B}" srcOrd="3" destOrd="0" presId="urn:microsoft.com/office/officeart/2008/layout/LinedList"/>
    <dgm:cxn modelId="{811B8405-283B-4625-B6A6-9887F334991C}" type="presParOf" srcId="{2B804BF6-A6FE-493E-BB55-F5BF297F116B}" destId="{5C6E59DE-6861-4447-AAE1-0A52B93DD2DA}" srcOrd="0" destOrd="0" presId="urn:microsoft.com/office/officeart/2008/layout/LinedList"/>
    <dgm:cxn modelId="{911FCC87-2A5C-4A10-9272-205D3145D2EA}" type="presParOf" srcId="{2B804BF6-A6FE-493E-BB55-F5BF297F116B}" destId="{D0760426-82C6-414C-BA6E-9563838B80A8}" srcOrd="1" destOrd="0" presId="urn:microsoft.com/office/officeart/2008/layout/LinedList"/>
    <dgm:cxn modelId="{C91E6B23-0AB6-4A66-9BC4-6F1987C0D07E}" type="presParOf" srcId="{532F33E6-F8F9-46FC-BBF5-9645A652C8DD}" destId="{DA9502CF-98DF-4E54-8C23-7E30B0D6301D}" srcOrd="4" destOrd="0" presId="urn:microsoft.com/office/officeart/2008/layout/LinedList"/>
    <dgm:cxn modelId="{0C44579A-A059-4094-9871-3460F6082190}" type="presParOf" srcId="{532F33E6-F8F9-46FC-BBF5-9645A652C8DD}" destId="{751EC6D3-E7D2-417A-8C0E-41F11F60F508}" srcOrd="5" destOrd="0" presId="urn:microsoft.com/office/officeart/2008/layout/LinedList"/>
    <dgm:cxn modelId="{D2AE355F-5EB7-487A-86D9-7FBC4ACEE118}" type="presParOf" srcId="{751EC6D3-E7D2-417A-8C0E-41F11F60F508}" destId="{ED5AD424-BBD4-4869-9B97-283AD835FDC5}" srcOrd="0" destOrd="0" presId="urn:microsoft.com/office/officeart/2008/layout/LinedList"/>
    <dgm:cxn modelId="{344190D5-ADC2-42BC-8C99-9856DF1556DC}" type="presParOf" srcId="{751EC6D3-E7D2-417A-8C0E-41F11F60F508}" destId="{BA0E86B0-CD28-482A-8BAE-6D9C9AFEE483}" srcOrd="1" destOrd="0" presId="urn:microsoft.com/office/officeart/2008/layout/LinedList"/>
    <dgm:cxn modelId="{7C9CC6DD-A614-451B-863B-CCC5E95C28A1}" type="presParOf" srcId="{532F33E6-F8F9-46FC-BBF5-9645A652C8DD}" destId="{02630940-1840-4E2B-9066-D019157CEC8C}" srcOrd="6" destOrd="0" presId="urn:microsoft.com/office/officeart/2008/layout/LinedList"/>
    <dgm:cxn modelId="{81C79BEB-5EA0-4BC9-99FE-292BD0A872A4}" type="presParOf" srcId="{532F33E6-F8F9-46FC-BBF5-9645A652C8DD}" destId="{AB41B6CE-F358-421A-BEB7-76C2BB42E855}" srcOrd="7" destOrd="0" presId="urn:microsoft.com/office/officeart/2008/layout/LinedList"/>
    <dgm:cxn modelId="{D47AC14A-AE3D-491D-87F7-49ED4E489661}" type="presParOf" srcId="{AB41B6CE-F358-421A-BEB7-76C2BB42E855}" destId="{05159255-DBB6-4D61-966D-84C4F8A1CA62}" srcOrd="0" destOrd="0" presId="urn:microsoft.com/office/officeart/2008/layout/LinedList"/>
    <dgm:cxn modelId="{6489393E-D52A-4BF7-98A8-11FF8C5360E8}" type="presParOf" srcId="{AB41B6CE-F358-421A-BEB7-76C2BB42E855}" destId="{FA8F30F6-8954-488B-8F44-543FD9553E3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CE2A1-D8CA-408F-8766-FEB72F80913A}">
      <dsp:nvSpPr>
        <dsp:cNvPr id="0" name=""/>
        <dsp:cNvSpPr/>
      </dsp:nvSpPr>
      <dsp:spPr>
        <a:xfrm>
          <a:off x="0" y="3790085"/>
          <a:ext cx="6132236" cy="12439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Sitka Banner"/>
            </a:rPr>
            <a:t>However, there were some flat intervals where we assumed that the machine was idle.</a:t>
          </a:r>
        </a:p>
      </dsp:txBody>
      <dsp:txXfrm>
        <a:off x="0" y="3790085"/>
        <a:ext cx="6132236" cy="1243990"/>
      </dsp:txXfrm>
    </dsp:sp>
    <dsp:sp modelId="{C3AAFBBA-94F9-470A-BD75-0BF3922FDA19}">
      <dsp:nvSpPr>
        <dsp:cNvPr id="0" name=""/>
        <dsp:cNvSpPr/>
      </dsp:nvSpPr>
      <dsp:spPr>
        <a:xfrm rot="10800000">
          <a:off x="0" y="1895487"/>
          <a:ext cx="6132236" cy="191325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inferred that the units were directly proportional to the date(time lapsed)</a:t>
          </a:r>
        </a:p>
      </dsp:txBody>
      <dsp:txXfrm rot="10800000">
        <a:off x="0" y="1895487"/>
        <a:ext cx="6132236" cy="1243177"/>
      </dsp:txXfrm>
    </dsp:sp>
    <dsp:sp modelId="{5E4EF72F-85D9-4504-ADB8-509E56A57C6F}">
      <dsp:nvSpPr>
        <dsp:cNvPr id="0" name=""/>
        <dsp:cNvSpPr/>
      </dsp:nvSpPr>
      <dsp:spPr>
        <a:xfrm rot="10800000">
          <a:off x="0" y="889"/>
          <a:ext cx="6132236" cy="191325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 was observed that the plots showed a linear trend.</a:t>
          </a:r>
        </a:p>
      </dsp:txBody>
      <dsp:txXfrm rot="10800000">
        <a:off x="0" y="889"/>
        <a:ext cx="6132236" cy="1243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DD5AD-768F-41FD-AD0B-A1BE32FA7AF8}">
      <dsp:nvSpPr>
        <dsp:cNvPr id="0" name=""/>
        <dsp:cNvSpPr/>
      </dsp:nvSpPr>
      <dsp:spPr>
        <a:xfrm>
          <a:off x="0" y="0"/>
          <a:ext cx="570476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38A0D-BA86-4459-96FA-9CDB97CECAEF}">
      <dsp:nvSpPr>
        <dsp:cNvPr id="0" name=""/>
        <dsp:cNvSpPr/>
      </dsp:nvSpPr>
      <dsp:spPr>
        <a:xfrm>
          <a:off x="0" y="0"/>
          <a:ext cx="5704764" cy="119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Does not deal with continuous data</a:t>
          </a:r>
        </a:p>
      </dsp:txBody>
      <dsp:txXfrm>
        <a:off x="0" y="0"/>
        <a:ext cx="5704764" cy="1190625"/>
      </dsp:txXfrm>
    </dsp:sp>
    <dsp:sp modelId="{33CBFFC1-5D47-4984-B423-F72D5919D92E}">
      <dsp:nvSpPr>
        <dsp:cNvPr id="0" name=""/>
        <dsp:cNvSpPr/>
      </dsp:nvSpPr>
      <dsp:spPr>
        <a:xfrm>
          <a:off x="0" y="1190624"/>
          <a:ext cx="5704764" cy="0"/>
        </a:xfrm>
        <a:prstGeom prst="line">
          <a:avLst/>
        </a:prstGeom>
        <a:solidFill>
          <a:schemeClr val="accent5">
            <a:hueOff val="-500932"/>
            <a:satOff val="1437"/>
            <a:lumOff val="-719"/>
            <a:alphaOff val="0"/>
          </a:schemeClr>
        </a:solidFill>
        <a:ln w="12700" cap="flat" cmpd="sng" algn="ctr">
          <a:solidFill>
            <a:schemeClr val="accent5">
              <a:hueOff val="-500932"/>
              <a:satOff val="1437"/>
              <a:lumOff val="-7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E59DE-6861-4447-AAE1-0A52B93DD2DA}">
      <dsp:nvSpPr>
        <dsp:cNvPr id="0" name=""/>
        <dsp:cNvSpPr/>
      </dsp:nvSpPr>
      <dsp:spPr>
        <a:xfrm>
          <a:off x="0" y="1190625"/>
          <a:ext cx="5704764" cy="119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usage of the machine might not be in periodic intervals.</a:t>
          </a:r>
        </a:p>
      </dsp:txBody>
      <dsp:txXfrm>
        <a:off x="0" y="1190625"/>
        <a:ext cx="5704764" cy="1190625"/>
      </dsp:txXfrm>
    </dsp:sp>
    <dsp:sp modelId="{DA9502CF-98DF-4E54-8C23-7E30B0D6301D}">
      <dsp:nvSpPr>
        <dsp:cNvPr id="0" name=""/>
        <dsp:cNvSpPr/>
      </dsp:nvSpPr>
      <dsp:spPr>
        <a:xfrm>
          <a:off x="0" y="2381249"/>
          <a:ext cx="5704764" cy="0"/>
        </a:xfrm>
        <a:prstGeom prst="line">
          <a:avLst/>
        </a:prstGeom>
        <a:solidFill>
          <a:schemeClr val="accent5">
            <a:hueOff val="-1001863"/>
            <a:satOff val="2873"/>
            <a:lumOff val="-1438"/>
            <a:alphaOff val="0"/>
          </a:schemeClr>
        </a:solidFill>
        <a:ln w="12700" cap="flat" cmpd="sng" algn="ctr">
          <a:solidFill>
            <a:schemeClr val="accent5">
              <a:hueOff val="-1001863"/>
              <a:satOff val="2873"/>
              <a:lumOff val="-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AD424-BBD4-4869-9B97-283AD835FDC5}">
      <dsp:nvSpPr>
        <dsp:cNvPr id="0" name=""/>
        <dsp:cNvSpPr/>
      </dsp:nvSpPr>
      <dsp:spPr>
        <a:xfrm>
          <a:off x="0" y="2381250"/>
          <a:ext cx="5704764" cy="119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Irregular usage of machine, non-uniform idling time and running time can lead to bad results</a:t>
          </a:r>
        </a:p>
      </dsp:txBody>
      <dsp:txXfrm>
        <a:off x="0" y="2381250"/>
        <a:ext cx="5704764" cy="1190625"/>
      </dsp:txXfrm>
    </dsp:sp>
    <dsp:sp modelId="{02630940-1840-4E2B-9066-D019157CEC8C}">
      <dsp:nvSpPr>
        <dsp:cNvPr id="0" name=""/>
        <dsp:cNvSpPr/>
      </dsp:nvSpPr>
      <dsp:spPr>
        <a:xfrm>
          <a:off x="0" y="3571875"/>
          <a:ext cx="5704764" cy="0"/>
        </a:xfrm>
        <a:prstGeom prst="line">
          <a:avLst/>
        </a:prstGeom>
        <a:solidFill>
          <a:schemeClr val="accent5">
            <a:hueOff val="-1502795"/>
            <a:satOff val="4310"/>
            <a:lumOff val="-2157"/>
            <a:alphaOff val="0"/>
          </a:schemeClr>
        </a:solidFill>
        <a:ln w="12700" cap="flat" cmpd="sng" algn="ctr">
          <a:solidFill>
            <a:schemeClr val="accent5">
              <a:hueOff val="-1502795"/>
              <a:satOff val="4310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59255-DBB6-4D61-966D-84C4F8A1CA62}">
      <dsp:nvSpPr>
        <dsp:cNvPr id="0" name=""/>
        <dsp:cNvSpPr/>
      </dsp:nvSpPr>
      <dsp:spPr>
        <a:xfrm>
          <a:off x="0" y="3571875"/>
          <a:ext cx="5704764" cy="119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Better to have the output in the form of number of running hours until failure</a:t>
          </a:r>
        </a:p>
      </dsp:txBody>
      <dsp:txXfrm>
        <a:off x="0" y="3571875"/>
        <a:ext cx="5704764" cy="1190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60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216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734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6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701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5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69868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594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704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628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4418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62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11989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858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858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360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6549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247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22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14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812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06222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0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8/1/2021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9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47" name="Rectangle 3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2" descr="Digital numbers and graphs">
            <a:extLst>
              <a:ext uri="{FF2B5EF4-FFF2-40B4-BE49-F238E27FC236}">
                <a16:creationId xmlns:a16="http://schemas.microsoft.com/office/drawing/2014/main" id="{819B5B5B-ADF9-4617-9AA6-9697EB76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5B65E-5ACD-4193-84B3-A943DEB53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78" y="1271186"/>
            <a:ext cx="4043001" cy="4312829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3800" dirty="0"/>
            </a:br>
            <a:br>
              <a:rPr lang="en-US" sz="3800" dirty="0"/>
            </a:br>
            <a:br>
              <a:rPr lang="en-US" sz="3800" dirty="0"/>
            </a:br>
            <a:br>
              <a:rPr lang="en-US" sz="3800" dirty="0"/>
            </a:br>
            <a:r>
              <a:rPr lang="en-US" sz="4000" i="1" kern="1200" spc="100" baseline="0">
                <a:latin typeface="+mj-lt"/>
                <a:ea typeface="+mj-ea"/>
                <a:cs typeface="+mj-cs"/>
              </a:rPr>
              <a:t>CATATHON 2021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334D22C-229F-446F-B42C-B0736D7A6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2992" y="1201002"/>
            <a:ext cx="6197007" cy="4312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82880">
              <a:lnSpc>
                <a:spcPct val="110000"/>
              </a:lnSpc>
            </a:pPr>
            <a:endParaRPr lang="en-US"/>
          </a:p>
          <a:p>
            <a:pPr marL="182880">
              <a:lnSpc>
                <a:spcPct val="110000"/>
              </a:lnSpc>
            </a:pPr>
            <a:endParaRPr lang="en-US"/>
          </a:p>
          <a:p>
            <a:pPr marL="182880">
              <a:lnSpc>
                <a:spcPct val="110000"/>
              </a:lnSpc>
            </a:pPr>
            <a:endParaRPr lang="en-US"/>
          </a:p>
          <a:p>
            <a:pPr marL="182880">
              <a:lnSpc>
                <a:spcPct val="110000"/>
              </a:lnSpc>
            </a:pPr>
            <a:r>
              <a:rPr lang="en-US"/>
              <a:t>MACHINE ANAMOLY PREDICTION USING PRODUCT LINK DATA</a:t>
            </a:r>
          </a:p>
          <a:p>
            <a:pPr marL="182880">
              <a:lnSpc>
                <a:spcPct val="110000"/>
              </a:lnSpc>
            </a:pPr>
            <a:endParaRPr lang="en-US"/>
          </a:p>
          <a:p>
            <a:pPr marL="182880">
              <a:lnSpc>
                <a:spcPct val="110000"/>
              </a:lnSpc>
            </a:pPr>
            <a:r>
              <a:rPr lang="en-US"/>
              <a:t>A PRESENTATION BY:</a:t>
            </a:r>
          </a:p>
          <a:p>
            <a:pPr marL="182880">
              <a:lnSpc>
                <a:spcPct val="110000"/>
              </a:lnSpc>
            </a:pPr>
            <a:r>
              <a:rPr lang="en-US"/>
              <a:t>Harini A</a:t>
            </a:r>
          </a:p>
          <a:p>
            <a:pPr marL="182880">
              <a:lnSpc>
                <a:spcPct val="110000"/>
              </a:lnSpc>
            </a:pPr>
            <a:r>
              <a:rPr lang="en-US"/>
              <a:t>Dhanush M</a:t>
            </a:r>
          </a:p>
          <a:p>
            <a:pPr marL="182880">
              <a:lnSpc>
                <a:spcPct val="110000"/>
              </a:lnSpc>
            </a:pPr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268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05978-F84A-4EE5-BD2B-2354701FB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914" y="893935"/>
            <a:ext cx="536493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WARNING: Some Python Code ahead!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AD3D935-ECFC-4862-B395-207C13BAC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6" descr="Snake with solid fill">
            <a:extLst>
              <a:ext uri="{FF2B5EF4-FFF2-40B4-BE49-F238E27FC236}">
                <a16:creationId xmlns:a16="http://schemas.microsoft.com/office/drawing/2014/main" id="{349D5227-EB6D-4309-8691-E446FEA94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940" y="1342216"/>
            <a:ext cx="2036732" cy="2036732"/>
          </a:xfrm>
          <a:prstGeom prst="rect">
            <a:avLst/>
          </a:prstGeom>
        </p:spPr>
      </p:pic>
      <p:pic>
        <p:nvPicPr>
          <p:cNvPr id="5" name="Graphic 5" descr="Warning with solid fill">
            <a:extLst>
              <a:ext uri="{FF2B5EF4-FFF2-40B4-BE49-F238E27FC236}">
                <a16:creationId xmlns:a16="http://schemas.microsoft.com/office/drawing/2014/main" id="{F99BDF47-05DE-4247-A6A9-E19B68A5B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5349" y="3673722"/>
            <a:ext cx="2039112" cy="203911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08E88-5223-4C9C-8087-947C0FFC988B}"/>
              </a:ext>
            </a:extLst>
          </p:cNvPr>
          <p:cNvSpPr txBox="1"/>
          <p:nvPr/>
        </p:nvSpPr>
        <p:spPr>
          <a:xfrm>
            <a:off x="5914572" y="4789715"/>
            <a:ext cx="57041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Don’t worry!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We will be done before you know!😉</a:t>
            </a:r>
          </a:p>
        </p:txBody>
      </p:sp>
    </p:spTree>
    <p:extLst>
      <p:ext uri="{BB962C8B-B14F-4D97-AF65-F5344CB8AC3E}">
        <p14:creationId xmlns:p14="http://schemas.microsoft.com/office/powerpoint/2010/main" val="19617709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101C42-1CFE-4ED8-9C63-4F745569D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464235"/>
            <a:ext cx="11132457" cy="2504160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9029A262-BCC7-478C-A028-137B8201C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4" y="3680014"/>
            <a:ext cx="6887028" cy="21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608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8D527A2-E847-4273-85B7-A70D5707D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421244"/>
            <a:ext cx="9281884" cy="2481282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1C3B0F4-21EA-40B0-AE01-19D5E8BF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8" y="3776689"/>
            <a:ext cx="11241316" cy="15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45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A02E198-D62D-492C-A4AE-77C0BFA6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43" y="1042935"/>
            <a:ext cx="8541657" cy="47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760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9CCF0-FDC8-4563-ADE4-F400B6BD1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931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08D2D-E149-48B4-B81D-D369CB3F3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66" y="-416705"/>
            <a:ext cx="3831336" cy="47548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What's so bad about solution 1?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E1699F-4331-4C88-B5B3-4A100A602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57123"/>
              </p:ext>
            </p:extLst>
          </p:nvPr>
        </p:nvGraphicFramePr>
        <p:xfrm>
          <a:off x="5725236" y="758825"/>
          <a:ext cx="5704764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phic 17" descr="Crying face outline with solid fill">
            <a:extLst>
              <a:ext uri="{FF2B5EF4-FFF2-40B4-BE49-F238E27FC236}">
                <a16:creationId xmlns:a16="http://schemas.microsoft.com/office/drawing/2014/main" id="{9D2C4A6D-C9FC-4B0D-A88B-0E832301F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1943" y="3429000"/>
            <a:ext cx="2481942" cy="24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1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3123-AE0B-4AC5-9E71-17E444486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Solution 2</a:t>
            </a:r>
          </a:p>
        </p:txBody>
      </p:sp>
      <p:pic>
        <p:nvPicPr>
          <p:cNvPr id="4" name="Graphic 4" descr="Lights On with solid fill">
            <a:extLst>
              <a:ext uri="{FF2B5EF4-FFF2-40B4-BE49-F238E27FC236}">
                <a16:creationId xmlns:a16="http://schemas.microsoft.com/office/drawing/2014/main" id="{7626CBA8-A45F-47C6-AB92-2A5F46AF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8114" y="2028371"/>
            <a:ext cx="2815771" cy="28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70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344DCD-0025-4A1B-B95B-6CA63628A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saw from the previous graphs that the trend was flat in between and was linearly increasing.</a:t>
            </a:r>
          </a:p>
          <a:p>
            <a:r>
              <a:rPr lang="en-US"/>
              <a:t>Observe that when the graph is increasing, it is increasing with similar slope always.</a:t>
            </a:r>
          </a:p>
          <a:p>
            <a:r>
              <a:rPr lang="en-US"/>
              <a:t>Finding this slope will give us the solution 2!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9ECC8-9EB2-4C8E-ABA2-963C24653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600"/>
              <a:t>Solution 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also observed that the idle state implied </a:t>
            </a:r>
            <a:r>
              <a:rPr lang="en-US"/>
              <a:t>that there was a huge </a:t>
            </a:r>
            <a:r>
              <a:rPr lang="en-US" b="1"/>
              <a:t>gap</a:t>
            </a:r>
            <a:r>
              <a:rPr lang="en-US"/>
              <a:t> in 'date' entries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99E041-DBA3-4D55-B147-5327062D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Identify whether the machine is idle or running..</a:t>
            </a:r>
          </a:p>
        </p:txBody>
      </p:sp>
      <p:pic>
        <p:nvPicPr>
          <p:cNvPr id="5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E56ED93A-E17D-4C60-B1B1-5503AE46C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91" y="3069898"/>
            <a:ext cx="5150908" cy="3258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02449-AE4B-4359-B8A6-D449573829DE}"/>
              </a:ext>
            </a:extLst>
          </p:cNvPr>
          <p:cNvSpPr txBox="1"/>
          <p:nvPr/>
        </p:nvSpPr>
        <p:spPr>
          <a:xfrm>
            <a:off x="7518400" y="4443941"/>
            <a:ext cx="1155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Idle state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0FFC9F31-B446-4653-AFE5-FB6DB744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5513240"/>
            <a:ext cx="4927600" cy="108569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0FDE349-28E5-40B4-A0AF-C6315300AEB3}"/>
              </a:ext>
            </a:extLst>
          </p:cNvPr>
          <p:cNvSpPr/>
          <p:nvPr/>
        </p:nvSpPr>
        <p:spPr>
          <a:xfrm>
            <a:off x="2290427" y="5886196"/>
            <a:ext cx="166914" cy="224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24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3177" y="66751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D14F0CE-4A68-4F5C-AC85-FF283F92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E96BC-9C5D-4B70-B285-9E61F81B8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054" y="1357952"/>
            <a:ext cx="3940007" cy="276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 to find out the increase in 'units' w.r.t  change in 'date'(time)</a:t>
            </a:r>
            <a:br>
              <a:rPr lang="en-US" sz="22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2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Yes, we are talking about the slope of the curve when it is running!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1515B5C-A5F2-4A72-ADF1-E357BAE3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1" y="1488294"/>
            <a:ext cx="6031999" cy="42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98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DBFB-D086-4628-92A7-F4300F61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to predict life of machine before it fails?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529F1-7C77-413C-846C-9776B7F9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Having found out the slope of increase, now we can use the elementary formula for slope to find out the time in which the machine will fail.</a:t>
            </a:r>
          </a:p>
          <a:p>
            <a:pPr lvl="1"/>
            <a:r>
              <a:rPr lang="en-US" i="0"/>
              <a:t>slope = Δunits/Δtime</a:t>
            </a:r>
          </a:p>
          <a:p>
            <a:pPr lvl="1"/>
            <a:r>
              <a:rPr lang="en-US" i="0"/>
              <a:t>From this we can say that,</a:t>
            </a:r>
          </a:p>
          <a:p>
            <a:pPr lvl="1"/>
            <a:r>
              <a:rPr lang="en-US" i="0"/>
              <a:t>Δtime = slope/Δunits</a:t>
            </a:r>
            <a:endParaRPr lang="en-US" i="0" dirty="0"/>
          </a:p>
          <a:p>
            <a:pPr lvl="1"/>
            <a:endParaRPr lang="en-US" i="0" dirty="0"/>
          </a:p>
          <a:p>
            <a:pPr lvl="1"/>
            <a:r>
              <a:rPr lang="en-US" i="0" dirty="0"/>
              <a:t>Here Δtime denotes the number of minutes the machine </a:t>
            </a:r>
            <a:r>
              <a:rPr lang="en-US" i="0"/>
              <a:t>would totally run (excluding idling time) before failure.</a:t>
            </a:r>
            <a:endParaRPr lang="en-US" i="0" dirty="0"/>
          </a:p>
          <a:p>
            <a:pPr lvl="1"/>
            <a:endParaRPr lang="en-US" i="0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1152F2-B967-49CC-A5A9-CF5661A9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4658480"/>
            <a:ext cx="6325658" cy="150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455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8554B74-31C2-42A7-8A69-FC2DAA95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15" y="691763"/>
            <a:ext cx="4832880" cy="508724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E1D8E5-E35C-45C2-8215-9CA4195BC6B5}"/>
              </a:ext>
            </a:extLst>
          </p:cNvPr>
          <p:cNvSpPr txBox="1"/>
          <p:nvPr/>
        </p:nvSpPr>
        <p:spPr>
          <a:xfrm>
            <a:off x="7888666" y="2623930"/>
            <a:ext cx="3541205" cy="3158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3200" i="1">
                <a:solidFill>
                  <a:schemeClr val="tx1">
                    <a:lumMod val="85000"/>
                    <a:lumOff val="15000"/>
                  </a:schemeClr>
                </a:solidFill>
              </a:rPr>
              <a:t>The algorithm in action..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1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4DCD2-D633-40E9-AC9C-F851A271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227305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800"/>
              <a:t>What was given to us?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839C1E7-DF70-409C-90B2-8197C94C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3" y="2295075"/>
            <a:ext cx="7237976" cy="202576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85083-7D8F-4BAC-9CFB-A6A17944E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1847416"/>
            <a:ext cx="3541205" cy="315816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An excel sheet containing a million data entries.     (Yes, a million!)</a:t>
            </a:r>
          </a:p>
          <a:p>
            <a:pPr>
              <a:lnSpc>
                <a:spcPct val="100000"/>
              </a:lnSpc>
            </a:pPr>
            <a:r>
              <a:rPr lang="en-US" sz="1400"/>
              <a:t>We believe these are what are called as </a:t>
            </a:r>
            <a:r>
              <a:rPr lang="en-US" sz="1400" b="1"/>
              <a:t>Telematics Data</a:t>
            </a:r>
            <a:r>
              <a:rPr lang="en-US" sz="1400"/>
              <a:t> provided to us by sophisticated IoT powered devices from </a:t>
            </a:r>
            <a:r>
              <a:rPr lang="en-US" sz="1400" b="1"/>
              <a:t>Cat Product Link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/>
              <a:t>Each data entry consisted of :</a:t>
            </a:r>
          </a:p>
          <a:p>
            <a:pPr marL="468630" lvl="4" indent="-285750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/>
              <a:t>Machine ID</a:t>
            </a:r>
          </a:p>
          <a:p>
            <a:pPr marL="468630" lvl="4" indent="-285750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/>
              <a:t>Candidate name</a:t>
            </a:r>
            <a:endParaRPr lang="en-US" i="0"/>
          </a:p>
          <a:p>
            <a:pPr marL="468630" lvl="4" indent="-285750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/>
              <a:t>Date</a:t>
            </a:r>
            <a:endParaRPr lang="en-US" i="0"/>
          </a:p>
          <a:p>
            <a:pPr marL="468630" lvl="4" indent="-285750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/>
              <a:t>Units</a:t>
            </a:r>
          </a:p>
          <a:p>
            <a:pPr marL="468630" lvl="4" indent="-285750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/>
              <a:t>Event</a:t>
            </a:r>
            <a:endParaRPr lang="en-US" i="0"/>
          </a:p>
          <a:p>
            <a:pPr marL="468630" lvl="4" indent="-285750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/>
              <a:t>Occurrence count</a:t>
            </a:r>
          </a:p>
          <a:p>
            <a:pPr marL="468630" lvl="4" indent="-285750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/>
              <a:t>Severity level</a:t>
            </a:r>
            <a:endParaRPr lang="en-US" i="0"/>
          </a:p>
          <a:p>
            <a:pPr marL="468630" lvl="1" indent="-285750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sz="1000" i="0"/>
          </a:p>
          <a:p>
            <a:pPr lvl="1">
              <a:lnSpc>
                <a:spcPct val="100000"/>
              </a:lnSpc>
            </a:pPr>
            <a:endParaRPr lang="en-US" sz="1000" i="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63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110D6-145F-4FD2-A54D-28387BFA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/>
              <a:t>Disadvantage of </a:t>
            </a:r>
            <a:r>
              <a:rPr lang="en-US" dirty="0"/>
              <a:t>solution 2</a:t>
            </a:r>
          </a:p>
        </p:txBody>
      </p:sp>
      <p:pic>
        <p:nvPicPr>
          <p:cNvPr id="4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B98E725F-2681-49A3-A0D1-C4A5C1471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2" r="8130"/>
          <a:stretch/>
        </p:blipFill>
        <p:spPr>
          <a:xfrm>
            <a:off x="1" y="10"/>
            <a:ext cx="5258608" cy="6916047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13E34-1EE2-4FFC-AF96-D8F32D5FC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We neglect the fact that the machine, when subject to continuous use is more vulnerable to fail while predicting the total run time before failure.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504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0" name="Straight Connector 23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F4526-8700-47BC-A8A2-8B0E3919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914" y="893935"/>
            <a:ext cx="536493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i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i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hope you liked our idea!</a:t>
            </a:r>
          </a:p>
        </p:txBody>
      </p:sp>
      <p:sp>
        <p:nvSpPr>
          <p:cNvPr id="23" name="Freeform: Shape 27">
            <a:extLst>
              <a:ext uri="{FF2B5EF4-FFF2-40B4-BE49-F238E27FC236}">
                <a16:creationId xmlns:a16="http://schemas.microsoft.com/office/drawing/2014/main" id="{AAD3D935-ECFC-4862-B395-207C13BAC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D1DDAF63-C57A-4C9D-80EB-08CF718FC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401" y="1793908"/>
            <a:ext cx="3491811" cy="3491811"/>
          </a:xfrm>
          <a:prstGeom prst="rect">
            <a:avLst/>
          </a:prstGeom>
        </p:spPr>
      </p:pic>
      <p:cxnSp>
        <p:nvCxnSpPr>
          <p:cNvPr id="25" name="Straight Connector 29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91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3123-AE0B-4AC5-9E71-17E444486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Solution 1</a:t>
            </a:r>
          </a:p>
        </p:txBody>
      </p:sp>
      <p:pic>
        <p:nvPicPr>
          <p:cNvPr id="4" name="Graphic 4" descr="Lights On with solid fill">
            <a:extLst>
              <a:ext uri="{FF2B5EF4-FFF2-40B4-BE49-F238E27FC236}">
                <a16:creationId xmlns:a16="http://schemas.microsoft.com/office/drawing/2014/main" id="{7626CBA8-A45F-47C6-AB92-2A5F46AF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8114" y="2028371"/>
            <a:ext cx="2815771" cy="28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19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F8AA1E-6845-4A07-B4FA-366E0B7C2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3760" r="-1" b="-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9E6BA-0DBC-47EA-A504-6A726173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Use Simple Linear Regression!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465EF-D168-4665-A433-341F00E69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3" y="4660288"/>
            <a:ext cx="3447287" cy="1126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/>
              <a:t>Solution 1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978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EAE35-DAC8-4818-BC2E-5DFF2E39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 sz="3800"/>
              <a:t>How we interpreted the given data for this idea?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05354B7-9480-48A7-AB01-A24CF7D6E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71" r="5446" b="3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D3420-B305-43A9-91A5-9455AC1FE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/>
              <a:t>Group the given data with respect to their candidate's name.</a:t>
            </a:r>
          </a:p>
          <a:p>
            <a:pPr>
              <a:lnSpc>
                <a:spcPct val="100000"/>
              </a:lnSpc>
            </a:pPr>
            <a:r>
              <a:rPr lang="en-US"/>
              <a:t>This is under an assumption that machines of the same candidate's name display similar behavior.</a:t>
            </a:r>
          </a:p>
          <a:p>
            <a:pPr>
              <a:lnSpc>
                <a:spcPct val="100000"/>
              </a:lnSpc>
            </a:pPr>
            <a:r>
              <a:rPr lang="en-US"/>
              <a:t>We plotted and analyzed the trends of units and date for each candidate.</a:t>
            </a:r>
          </a:p>
          <a:p>
            <a:pPr>
              <a:lnSpc>
                <a:spcPct val="100000"/>
              </a:lnSpc>
            </a:pPr>
            <a:r>
              <a:rPr lang="en-US"/>
              <a:t>We also assumed the date field to hold units as </a:t>
            </a:r>
            <a:r>
              <a:rPr lang="en-US" b="1"/>
              <a:t>minutes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567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65236-68EF-44C1-A8CB-64839CC3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3255"/>
            <a:ext cx="3575304" cy="4807541"/>
          </a:xfrm>
        </p:spPr>
        <p:txBody>
          <a:bodyPr>
            <a:normAutofit/>
          </a:bodyPr>
          <a:lstStyle/>
          <a:p>
            <a:r>
              <a:rPr lang="en-US"/>
              <a:t>What we observed..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3022EF-4E43-4298-8E3D-DA5EF0617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78636F-C310-44BD-8820-445CD7901B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213256"/>
              </p:ext>
            </p:extLst>
          </p:nvPr>
        </p:nvGraphicFramePr>
        <p:xfrm>
          <a:off x="5297763" y="972642"/>
          <a:ext cx="6132237" cy="5034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57312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D3C8260-7DDF-4587-8D17-F017FDF9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14" y="321734"/>
            <a:ext cx="4504140" cy="29051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991A87-1E37-453D-9037-33A758A8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993" y="321734"/>
            <a:ext cx="4368676" cy="29051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EFA4752-B754-40E1-A2C5-4408C7E45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33" y="3631096"/>
            <a:ext cx="4399299" cy="2760560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45E44D9-8545-4E8E-8F06-FD0011719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722" y="3631096"/>
            <a:ext cx="4151218" cy="27605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120BC3-B80F-4160-B60B-EDA6BB7405E5}"/>
              </a:ext>
            </a:extLst>
          </p:cNvPr>
          <p:cNvCxnSpPr/>
          <p:nvPr/>
        </p:nvCxnSpPr>
        <p:spPr>
          <a:xfrm flipV="1">
            <a:off x="1640114" y="620487"/>
            <a:ext cx="3352799" cy="1944912"/>
          </a:xfrm>
          <a:prstGeom prst="straightConnector1">
            <a:avLst/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7CF1DF-7DC7-4AC2-B917-413A8ABD08A1}"/>
              </a:ext>
            </a:extLst>
          </p:cNvPr>
          <p:cNvCxnSpPr>
            <a:cxnSpLocks/>
          </p:cNvCxnSpPr>
          <p:nvPr/>
        </p:nvCxnSpPr>
        <p:spPr>
          <a:xfrm flipV="1">
            <a:off x="7387771" y="700315"/>
            <a:ext cx="3352799" cy="1944912"/>
          </a:xfrm>
          <a:prstGeom prst="straightConnector1">
            <a:avLst/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935A8A-CC94-485A-877F-FE69E9291939}"/>
              </a:ext>
            </a:extLst>
          </p:cNvPr>
          <p:cNvCxnSpPr>
            <a:cxnSpLocks/>
          </p:cNvCxnSpPr>
          <p:nvPr/>
        </p:nvCxnSpPr>
        <p:spPr>
          <a:xfrm flipV="1">
            <a:off x="2046513" y="4423229"/>
            <a:ext cx="2859314" cy="1567541"/>
          </a:xfrm>
          <a:prstGeom prst="straightConnector1">
            <a:avLst/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B56F14-D638-4015-968E-5CC3526603AA}"/>
              </a:ext>
            </a:extLst>
          </p:cNvPr>
          <p:cNvCxnSpPr>
            <a:cxnSpLocks/>
          </p:cNvCxnSpPr>
          <p:nvPr/>
        </p:nvCxnSpPr>
        <p:spPr>
          <a:xfrm flipV="1">
            <a:off x="7547427" y="4053115"/>
            <a:ext cx="2931886" cy="1712684"/>
          </a:xfrm>
          <a:prstGeom prst="straightConnector1">
            <a:avLst/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9214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F0E4-6E3F-4E3E-A1DB-FCCE542F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predict machine failure?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8D59-8904-4D3F-A401-130B787E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620" y="381580"/>
            <a:ext cx="7783865" cy="47548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/>
              <a:t>For a given candidate,</a:t>
            </a:r>
          </a:p>
          <a:p>
            <a:pPr marL="0" indent="0">
              <a:buNone/>
            </a:pPr>
            <a:r>
              <a:rPr lang="en-US" sz="1800"/>
              <a:t>We fixed our threshold value of units where the engine would fail to be,</a:t>
            </a:r>
          </a:p>
          <a:p>
            <a:pPr lvl="1"/>
            <a:r>
              <a:rPr lang="en-US" b="1" i="0"/>
              <a:t>Threshold = max(units) + 0.5(</a:t>
            </a:r>
            <a:r>
              <a:rPr lang="en-US" b="1" i="0" err="1"/>
              <a:t>sd</a:t>
            </a:r>
            <a:r>
              <a:rPr lang="en-US" b="1" i="0"/>
              <a:t>(units))</a:t>
            </a:r>
          </a:p>
          <a:p>
            <a:pPr marL="468630" lvl="1" indent="-285750">
              <a:buFont typeface="Wingdings" panose="020B0604020202020204" pitchFamily="34" charset="0"/>
              <a:buChar char="Ø"/>
            </a:pPr>
            <a:r>
              <a:rPr lang="en-US" i="0"/>
              <a:t>After fitting the hypothesis through linear regression and having known the threshold, we will be able to calculate the time at which the machine would reach threshold units.</a:t>
            </a:r>
          </a:p>
          <a:p>
            <a:pPr marL="468630" lvl="1" indent="-285750">
              <a:buFont typeface="Wingdings" panose="020B0604020202020204" pitchFamily="34" charset="0"/>
              <a:buChar char="Ø"/>
            </a:pPr>
            <a:r>
              <a:rPr lang="en-US" i="0"/>
              <a:t>We also would be able to calculate the current position of the machine in the timeline by feeding in the current units reading to our hypothesis function.</a:t>
            </a:r>
          </a:p>
          <a:p>
            <a:pPr lvl="1"/>
            <a:r>
              <a:rPr lang="en-US" i="0"/>
              <a:t>If we assume the trained hypothesis function to be '</a:t>
            </a:r>
            <a:r>
              <a:rPr lang="en-US" i="0" err="1"/>
              <a:t>PredictFailure</a:t>
            </a:r>
            <a:r>
              <a:rPr lang="en-US" i="0"/>
              <a:t>(units)',</a:t>
            </a:r>
          </a:p>
          <a:p>
            <a:pPr lvl="1"/>
            <a:r>
              <a:rPr lang="en-US" b="1" i="0"/>
              <a:t>Time to Failure = </a:t>
            </a:r>
            <a:r>
              <a:rPr lang="en-US" b="1" i="0" err="1"/>
              <a:t>PredictFailure</a:t>
            </a:r>
            <a:r>
              <a:rPr lang="en-US" b="1" i="0"/>
              <a:t>(Threshold) - </a:t>
            </a:r>
            <a:r>
              <a:rPr lang="en-US" b="1" i="0" err="1"/>
              <a:t>PredictFailure</a:t>
            </a:r>
            <a:r>
              <a:rPr lang="en-US" b="1" i="0"/>
              <a:t>(</a:t>
            </a:r>
            <a:r>
              <a:rPr lang="en-US" b="1" i="0" err="1"/>
              <a:t>CurrentReading</a:t>
            </a:r>
            <a:r>
              <a:rPr lang="en-US" b="1" i="0"/>
              <a:t>)</a:t>
            </a:r>
          </a:p>
          <a:p>
            <a:pPr lvl="1"/>
            <a:endParaRPr lang="en-US" b="1" i="0"/>
          </a:p>
          <a:p>
            <a:pPr lvl="1"/>
            <a:r>
              <a:rPr lang="en-US" b="1" i="0" dirty="0"/>
              <a:t>NOTE: </a:t>
            </a:r>
            <a:r>
              <a:rPr lang="en-US" i="0" dirty="0"/>
              <a:t>We can also use the other parameters such as occurrence </a:t>
            </a:r>
            <a:r>
              <a:rPr lang="en-US" i="0"/>
              <a:t>count, severity level,encoded events to train our model. But we felt that their </a:t>
            </a:r>
            <a:r>
              <a:rPr lang="en-US" i="0" dirty="0"/>
              <a:t>weightage would not be very significant.</a:t>
            </a:r>
          </a:p>
        </p:txBody>
      </p:sp>
    </p:spTree>
    <p:extLst>
      <p:ext uri="{BB962C8B-B14F-4D97-AF65-F5344CB8AC3E}">
        <p14:creationId xmlns:p14="http://schemas.microsoft.com/office/powerpoint/2010/main" val="39288999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24" name="Rectangle 2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C1CE6C-67F2-4B3C-88F8-747A818DF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WEB-APP USING DJANGO</a:t>
            </a:r>
          </a:p>
        </p:txBody>
      </p:sp>
      <p:cxnSp>
        <p:nvCxnSpPr>
          <p:cNvPr id="25" name="Straight Connector 29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5" descr="Text&#10;&#10;Description automatically generated">
            <a:extLst>
              <a:ext uri="{FF2B5EF4-FFF2-40B4-BE49-F238E27FC236}">
                <a16:creationId xmlns:a16="http://schemas.microsoft.com/office/drawing/2014/main" id="{2735C3E6-045A-4B71-9EAC-3AEE17FC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938" y="4439641"/>
            <a:ext cx="4366564" cy="1555214"/>
          </a:xfrm>
          <a:prstGeom prst="rect">
            <a:avLst/>
          </a:prstGeom>
        </p:spPr>
      </p:pic>
      <p:pic>
        <p:nvPicPr>
          <p:cNvPr id="20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677490-EC3A-4D96-B492-071C1AFF7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1" t="789" r="10057" b="3947"/>
          <a:stretch/>
        </p:blipFill>
        <p:spPr>
          <a:xfrm>
            <a:off x="843018" y="2254649"/>
            <a:ext cx="4074291" cy="441159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357C92A-0A56-405B-BF7A-EB254DD00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3433" y="2369316"/>
            <a:ext cx="5086081" cy="40703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Here is a cool Django-based app that provides User-Interface that helps customers keep track of health of their Machine</a:t>
            </a:r>
          </a:p>
          <a:p>
            <a:pPr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4B3B7-CEF0-43C6-A013-A7F253C699D5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966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eadlinesVTI">
  <a:themeElements>
    <a:clrScheme name="AnalogousFromLightSeedLeftStep">
      <a:dk1>
        <a:srgbClr val="000000"/>
      </a:dk1>
      <a:lt1>
        <a:srgbClr val="FFFFFF"/>
      </a:lt1>
      <a:dk2>
        <a:srgbClr val="213A3B"/>
      </a:dk2>
      <a:lt2>
        <a:srgbClr val="E8E7E2"/>
      </a:lt2>
      <a:accent1>
        <a:srgbClr val="8C97D0"/>
      </a:accent1>
      <a:accent2>
        <a:srgbClr val="73A3C6"/>
      </a:accent2>
      <a:accent3>
        <a:srgbClr val="74ACAC"/>
      </a:accent3>
      <a:accent4>
        <a:srgbClr val="68B294"/>
      </a:accent4>
      <a:accent5>
        <a:srgbClr val="73B17E"/>
      </a:accent5>
      <a:accent6>
        <a:srgbClr val="79B267"/>
      </a:accent6>
      <a:hlink>
        <a:srgbClr val="8C8354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HeadlinesVTI">
  <a:themeElements>
    <a:clrScheme name="Office">
      <a:dk1>
        <a:srgbClr val="000000"/>
      </a:dk1>
      <a:lt1>
        <a:srgbClr val="FFFFFF"/>
      </a:lt1>
      <a:dk2>
        <a:srgbClr val="213A3B"/>
      </a:dk2>
      <a:lt2>
        <a:srgbClr val="E8E7E2"/>
      </a:lt2>
      <a:accent1>
        <a:srgbClr val="8C97D0"/>
      </a:accent1>
      <a:accent2>
        <a:srgbClr val="73A3C6"/>
      </a:accent2>
      <a:accent3>
        <a:srgbClr val="74ACAC"/>
      </a:accent3>
      <a:accent4>
        <a:srgbClr val="68B294"/>
      </a:accent4>
      <a:accent5>
        <a:srgbClr val="73B17E"/>
      </a:accent5>
      <a:accent6>
        <a:srgbClr val="79B267"/>
      </a:accent6>
      <a:hlink>
        <a:srgbClr val="8C8354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HeadlinesVTI</vt:lpstr>
      <vt:lpstr>HeadlinesVTI</vt:lpstr>
      <vt:lpstr>    CATATHON 2021</vt:lpstr>
      <vt:lpstr>What was given to us?</vt:lpstr>
      <vt:lpstr>Solution 1</vt:lpstr>
      <vt:lpstr>Use Simple Linear Regression!</vt:lpstr>
      <vt:lpstr>How we interpreted the given data for this idea?</vt:lpstr>
      <vt:lpstr>What we observed..</vt:lpstr>
      <vt:lpstr>PowerPoint Presentation</vt:lpstr>
      <vt:lpstr>How to predict machine failure?</vt:lpstr>
      <vt:lpstr>WEB-APP USING DJANGO</vt:lpstr>
      <vt:lpstr>WARNING: Some Python Code ahead!</vt:lpstr>
      <vt:lpstr>PowerPoint Presentation</vt:lpstr>
      <vt:lpstr>PowerPoint Presentation</vt:lpstr>
      <vt:lpstr>PowerPoint Presentation</vt:lpstr>
      <vt:lpstr>What's so bad about solution 1?</vt:lpstr>
      <vt:lpstr>Solution 2</vt:lpstr>
      <vt:lpstr>Identify whether the machine is idle or running..</vt:lpstr>
      <vt:lpstr>Code to find out the increase in 'units' w.r.t  change in 'date'(time)  Yes, we are talking about the slope of the curve when it is running!</vt:lpstr>
      <vt:lpstr>How to predict life of machine before it fails?</vt:lpstr>
      <vt:lpstr>PowerPoint Presentation</vt:lpstr>
      <vt:lpstr>Disadvantage of solution 2</vt:lpstr>
      <vt:lpstr>Thank you! We hope you liked our idea!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540</cp:revision>
  <dcterms:created xsi:type="dcterms:W3CDTF">2021-08-01T12:32:21Z</dcterms:created>
  <dcterms:modified xsi:type="dcterms:W3CDTF">2021-08-01T17:47:52Z</dcterms:modified>
</cp:coreProperties>
</file>